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360" r:id="rId5"/>
    <p:sldId id="265" r:id="rId6"/>
    <p:sldId id="261" r:id="rId7"/>
    <p:sldId id="361" r:id="rId8"/>
    <p:sldId id="370" r:id="rId9"/>
    <p:sldId id="362" r:id="rId10"/>
    <p:sldId id="350" r:id="rId11"/>
    <p:sldId id="371" r:id="rId12"/>
    <p:sldId id="353" r:id="rId13"/>
    <p:sldId id="363" r:id="rId14"/>
    <p:sldId id="368" r:id="rId15"/>
    <p:sldId id="365" r:id="rId16"/>
    <p:sldId id="369" r:id="rId17"/>
    <p:sldId id="3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BE2"/>
    <a:srgbClr val="344953"/>
    <a:srgbClr val="B3CC83"/>
    <a:srgbClr val="4C9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19" autoAdjust="0"/>
  </p:normalViewPr>
  <p:slideViewPr>
    <p:cSldViewPr snapToGrid="0" showGuides="1">
      <p:cViewPr varScale="1">
        <p:scale>
          <a:sx n="68" d="100"/>
          <a:sy n="68" d="100"/>
        </p:scale>
        <p:origin x="77" y="3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9/10/2022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9/10/2022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en-US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1" y="2052337"/>
            <a:ext cx="4536999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052337"/>
            <a:ext cx="4535424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6" name="Slide Number Placeholder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Date Placeholder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2" name="Slide Number Placeholder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/>
          <a:lstStyle/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>
            <a:normAutofit/>
          </a:bodyPr>
          <a:lstStyle>
            <a:lvl1pPr>
              <a:defRPr spc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9" name="Date Placeholder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9" name="Slide Number Placeholder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anchor="b"/>
          <a:lstStyle>
            <a:lvl1pPr>
              <a:defRPr sz="6000" spc="0"/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anchor="t"/>
          <a:lstStyle>
            <a:lvl1pPr>
              <a:defRPr strike="noStrike"/>
            </a:lvl1pPr>
          </a:lstStyle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Slide Number Placeholder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>
            <a:lvl1pPr marL="0" indent="0">
              <a:defRPr/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Sample Footer Text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3" name="Slide Number Placeholder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  <a:endParaRPr lang="en-US" spc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  <a:endParaRPr lang="en-US" spc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5785" b="4379"/>
          <a:stretch/>
        </p:blipFill>
        <p:spPr>
          <a:xfrm>
            <a:off x="0" y="941941"/>
            <a:ext cx="12188952" cy="5249119"/>
          </a:xfrm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97E438EC-C32B-4BA7-B7BF-D7C47B983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2758" y="6211669"/>
            <a:ext cx="4003431" cy="646331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Prepared By: Shanaaz Ahamed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914DF2-D5A0-EDE0-A1B0-0ADABBBD6AB7}"/>
              </a:ext>
            </a:extLst>
          </p:cNvPr>
          <p:cNvSpPr txBox="1"/>
          <p:nvPr/>
        </p:nvSpPr>
        <p:spPr>
          <a:xfrm>
            <a:off x="473276" y="205257"/>
            <a:ext cx="1107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CROP MONITORING SMART AGRICULTURE</a:t>
            </a:r>
            <a:endParaRPr lang="en-GB" sz="3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EA38A2-078C-1111-6F4B-9A8553E9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71" y="939933"/>
            <a:ext cx="8770571" cy="703674"/>
          </a:xfrm>
        </p:spPr>
        <p:txBody>
          <a:bodyPr>
            <a:noAutofit/>
          </a:bodyPr>
          <a:lstStyle/>
          <a:p>
            <a:r>
              <a:rPr lang="en-GB" sz="4000" dirty="0"/>
              <a:t>Research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DBA1D6E-27CB-439C-F7E9-90C0DF0DFDDB}"/>
              </a:ext>
            </a:extLst>
          </p:cNvPr>
          <p:cNvSpPr txBox="1">
            <a:spLocks/>
          </p:cNvSpPr>
          <p:nvPr/>
        </p:nvSpPr>
        <p:spPr>
          <a:xfrm>
            <a:off x="762770" y="1840377"/>
            <a:ext cx="10510972" cy="7036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b="1" dirty="0"/>
              <a:t>IoT-based Soil Nutrient Analyser using Gaussian Process Regression</a:t>
            </a:r>
          </a:p>
          <a:p>
            <a:pPr lvl="3" indent="0">
              <a:buNone/>
            </a:pP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D38A0C-32E9-C1FD-C330-2091FD8C0A52}"/>
              </a:ext>
            </a:extLst>
          </p:cNvPr>
          <p:cNvGrpSpPr/>
          <p:nvPr/>
        </p:nvGrpSpPr>
        <p:grpSpPr>
          <a:xfrm>
            <a:off x="7309067" y="2740822"/>
            <a:ext cx="3710867" cy="2410657"/>
            <a:chOff x="6762516" y="3060659"/>
            <a:chExt cx="4666714" cy="28300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A1DFF1-DD14-8D3F-1714-0F0BA85B7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587"/>
            <a:stretch/>
          </p:blipFill>
          <p:spPr>
            <a:xfrm>
              <a:off x="7315648" y="3060659"/>
              <a:ext cx="4113582" cy="24025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754696-3C33-E3D0-6C00-24692394E90F}"/>
                </a:ext>
              </a:extLst>
            </p:cNvPr>
            <p:cNvSpPr txBox="1"/>
            <p:nvPr/>
          </p:nvSpPr>
          <p:spPr>
            <a:xfrm>
              <a:off x="6762516" y="5613742"/>
              <a:ext cx="41707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device that measures the soil nutrient concentrations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79AD51-D1C4-0C7D-2A46-FF5C11E2B2A0}"/>
              </a:ext>
            </a:extLst>
          </p:cNvPr>
          <p:cNvSpPr txBox="1"/>
          <p:nvPr/>
        </p:nvSpPr>
        <p:spPr>
          <a:xfrm>
            <a:off x="992116" y="6118953"/>
            <a:ext cx="1085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Senevirathne</a:t>
            </a:r>
            <a:r>
              <a:rPr lang="en-GB" sz="1200" dirty="0"/>
              <a:t>, T. </a:t>
            </a:r>
            <a:r>
              <a:rPr lang="en-GB" sz="1200" dirty="0" err="1"/>
              <a:t>Ambegoda</a:t>
            </a:r>
            <a:r>
              <a:rPr lang="en-GB" sz="1200" dirty="0"/>
              <a:t>, R. </a:t>
            </a:r>
            <a:r>
              <a:rPr lang="en-GB" sz="1200" dirty="0" err="1"/>
              <a:t>Wijesena</a:t>
            </a:r>
            <a:r>
              <a:rPr lang="en-GB" sz="1200" dirty="0"/>
              <a:t> and I. </a:t>
            </a:r>
            <a:r>
              <a:rPr lang="en-GB" sz="1200" dirty="0" err="1"/>
              <a:t>Perera</a:t>
            </a:r>
            <a:r>
              <a:rPr lang="en-GB" sz="1200" dirty="0"/>
              <a:t>, "IoT-based Soil Nutrient Analyser using Gaussian Process Regression, " 2022 2nd International Conference on Advanced Research in Computing (ICARC), 2022, pp. 7-12, </a:t>
            </a:r>
            <a:r>
              <a:rPr lang="en-GB" sz="1200" dirty="0" err="1"/>
              <a:t>doi</a:t>
            </a:r>
            <a:r>
              <a:rPr lang="en-GB" sz="1200" dirty="0"/>
              <a:t>: 10.1109/ICARC54489.2022.9754105</a:t>
            </a:r>
          </a:p>
          <a:p>
            <a:endParaRPr lang="en-GB" sz="1200" dirty="0"/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71BEC30-B866-1F00-38E1-E5A123625204}"/>
              </a:ext>
            </a:extLst>
          </p:cNvPr>
          <p:cNvSpPr txBox="1">
            <a:spLocks/>
          </p:cNvSpPr>
          <p:nvPr/>
        </p:nvSpPr>
        <p:spPr>
          <a:xfrm>
            <a:off x="762770" y="2796249"/>
            <a:ext cx="6064250" cy="2306637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Char char="•"/>
            </a:pPr>
            <a:r>
              <a:rPr lang="en-GB" sz="1600" kern="1200" dirty="0">
                <a:effectLst/>
                <a:latin typeface="Meiryo" panose="020B0604030504040204" pitchFamily="34" charset="-128"/>
                <a:ea typeface="+mn-ea"/>
                <a:cs typeface="+mn-cs"/>
              </a:rPr>
              <a:t>Using a wireless connection, a portable IoT device and a mobile app with machine learning capabilities enable quick estimation of soil nutrient concentrations.</a:t>
            </a:r>
            <a:endParaRPr lang="en-GB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641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EA38A2-078C-1111-6F4B-9A8553E9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71" y="939933"/>
            <a:ext cx="8770571" cy="703674"/>
          </a:xfrm>
        </p:spPr>
        <p:txBody>
          <a:bodyPr>
            <a:noAutofit/>
          </a:bodyPr>
          <a:lstStyle/>
          <a:p>
            <a:r>
              <a:rPr lang="en-GB" sz="4000" dirty="0"/>
              <a:t>Researches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DBA1D6E-27CB-439C-F7E9-90C0DF0DFDDB}"/>
              </a:ext>
            </a:extLst>
          </p:cNvPr>
          <p:cNvSpPr txBox="1">
            <a:spLocks/>
          </p:cNvSpPr>
          <p:nvPr/>
        </p:nvSpPr>
        <p:spPr>
          <a:xfrm>
            <a:off x="762770" y="1840377"/>
            <a:ext cx="6864946" cy="39816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 startAt="2"/>
            </a:pPr>
            <a:r>
              <a:rPr lang="en-GB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Design and implementation of a connected farm for smart farming system</a:t>
            </a:r>
          </a:p>
          <a:p>
            <a:pPr lvl="3" indent="0">
              <a:buNone/>
            </a:pPr>
            <a:endParaRPr lang="en-GB" dirty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GB" sz="1600" dirty="0"/>
              <a:t>A connected farm based on IoT systems to provide Internet connectivity for the sensors and controllers which is  remotely monitored and controlled by a smartphone application</a:t>
            </a:r>
          </a:p>
          <a:p>
            <a:pPr lvl="3" indent="0">
              <a:buNone/>
            </a:pPr>
            <a:endParaRPr lang="en-GB" dirty="0"/>
          </a:p>
          <a:p>
            <a:pPr lvl="3" indent="0">
              <a:buNone/>
            </a:pPr>
            <a:endParaRPr lang="en-GB" dirty="0"/>
          </a:p>
          <a:p>
            <a:pPr marL="400050" lvl="3" indent="-400050">
              <a:buAutoNum type="romanUcPeriod"/>
            </a:pPr>
            <a:endParaRPr lang="en-GB" dirty="0"/>
          </a:p>
          <a:p>
            <a:pPr lvl="3" indent="0">
              <a:buNone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71136-A8A2-E803-B252-5FEAE7BCD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92" y="1171936"/>
            <a:ext cx="3758337" cy="4514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7250B-C5A2-39A0-A407-7CDEF9A1E1A6}"/>
              </a:ext>
            </a:extLst>
          </p:cNvPr>
          <p:cNvSpPr txBox="1"/>
          <p:nvPr/>
        </p:nvSpPr>
        <p:spPr>
          <a:xfrm>
            <a:off x="762770" y="5918067"/>
            <a:ext cx="1103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M. Ryu, J. Yun, T. Miao, I. -Y. </a:t>
            </a:r>
            <a:r>
              <a:rPr lang="en-GB" sz="1200" dirty="0" err="1"/>
              <a:t>Ahn</a:t>
            </a:r>
            <a:r>
              <a:rPr lang="en-GB" sz="1200" dirty="0"/>
              <a:t>, S. -C. Choi and J. Kim, "Design and implementation of a connected farm for smart farming system," 2015 IEEE SENSORS, 2015, pp. 1-4, </a:t>
            </a:r>
            <a:r>
              <a:rPr lang="en-GB" sz="1200" dirty="0" err="1"/>
              <a:t>doi</a:t>
            </a:r>
            <a:r>
              <a:rPr lang="en-GB" sz="1200" dirty="0"/>
              <a:t>: 10.1109/ICSENS.2015.7370624.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7648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D9A7C-2679-3AB9-E653-B560B5E4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AEF9944-A4F6-4C59-AEBD-678D6480B8EA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7EEB4A7-2241-4CCF-50DA-C9E692E4D7B6}"/>
              </a:ext>
            </a:extLst>
          </p:cNvPr>
          <p:cNvSpPr txBox="1">
            <a:spLocks/>
          </p:cNvSpPr>
          <p:nvPr/>
        </p:nvSpPr>
        <p:spPr>
          <a:xfrm>
            <a:off x="762771" y="939933"/>
            <a:ext cx="8770571" cy="7036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AiGrow</a:t>
            </a:r>
            <a:endParaRPr lang="en-GB" sz="4000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7F0C655-4CCA-2E9F-FE81-567EB17C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578" y="506918"/>
            <a:ext cx="3062680" cy="149544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8280A75-C457-0A9D-50D3-258BD15D4809}"/>
              </a:ext>
            </a:extLst>
          </p:cNvPr>
          <p:cNvSpPr txBox="1">
            <a:spLocks/>
          </p:cNvSpPr>
          <p:nvPr/>
        </p:nvSpPr>
        <p:spPr>
          <a:xfrm>
            <a:off x="762771" y="1976970"/>
            <a:ext cx="10823487" cy="386015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0">
              <a:buNone/>
            </a:pP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E30FDB-66D9-9AF0-4F4F-858813948EC1}"/>
              </a:ext>
            </a:extLst>
          </p:cNvPr>
          <p:cNvSpPr txBox="1">
            <a:spLocks/>
          </p:cNvSpPr>
          <p:nvPr/>
        </p:nvSpPr>
        <p:spPr>
          <a:xfrm>
            <a:off x="780492" y="1976970"/>
            <a:ext cx="7663600" cy="1588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 services like Smart Sensor System, Water Recycle Reuse and Advanced Grow-Lighting etc. And also they produce E </a:t>
            </a:r>
            <a:r>
              <a:rPr lang="en-GB" dirty="0" err="1"/>
              <a:t>Fertigator</a:t>
            </a:r>
            <a:r>
              <a:rPr lang="en-GB" dirty="0"/>
              <a:t>, Relay Node, Sensor Nodes and Climate Control etc. </a:t>
            </a:r>
          </a:p>
        </p:txBody>
      </p:sp>
      <p:pic>
        <p:nvPicPr>
          <p:cNvPr id="12" name="Picture 11" descr="A picture containing text, indoor, kitchen appliance&#10;&#10;Description automatically generated">
            <a:extLst>
              <a:ext uri="{FF2B5EF4-FFF2-40B4-BE49-F238E27FC236}">
                <a16:creationId xmlns:a16="http://schemas.microsoft.com/office/drawing/2014/main" id="{952262B0-2C75-6EB1-A86D-BCDCC842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25" y="3523213"/>
            <a:ext cx="2975466" cy="2222849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EE6305D0-24C4-723A-E030-04E722BF5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355" y="3523213"/>
            <a:ext cx="2641540" cy="22188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690189-52F2-6A91-05F3-2F6662168B04}"/>
              </a:ext>
            </a:extLst>
          </p:cNvPr>
          <p:cNvSpPr txBox="1"/>
          <p:nvPr/>
        </p:nvSpPr>
        <p:spPr>
          <a:xfrm>
            <a:off x="2523265" y="5820333"/>
            <a:ext cx="1336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 </a:t>
            </a:r>
            <a:r>
              <a:rPr lang="en-GB" sz="1600" dirty="0" err="1"/>
              <a:t>Fertigator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4C28EF-0129-2E66-FD60-BCD508501251}"/>
              </a:ext>
            </a:extLst>
          </p:cNvPr>
          <p:cNvSpPr txBox="1"/>
          <p:nvPr/>
        </p:nvSpPr>
        <p:spPr>
          <a:xfrm>
            <a:off x="7252058" y="5800184"/>
            <a:ext cx="1238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Relay</a:t>
            </a:r>
            <a:r>
              <a:rPr lang="en-GB" sz="1400" dirty="0"/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4111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6D5AA-6B04-6015-FDC0-6C0F9EAA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AEF9944-A4F6-4C59-AEBD-678D6480B8EA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873C4B3-F492-328E-E9A3-9A632F21D30B}"/>
              </a:ext>
            </a:extLst>
          </p:cNvPr>
          <p:cNvSpPr txBox="1">
            <a:spLocks/>
          </p:cNvSpPr>
          <p:nvPr/>
        </p:nvSpPr>
        <p:spPr>
          <a:xfrm>
            <a:off x="718401" y="768242"/>
            <a:ext cx="8770571" cy="7036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Final Demonstration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2C5EFC56-6DE7-9EB7-7E56-29FE941F6CDA}"/>
              </a:ext>
            </a:extLst>
          </p:cNvPr>
          <p:cNvSpPr txBox="1">
            <a:spLocks/>
          </p:cNvSpPr>
          <p:nvPr/>
        </p:nvSpPr>
        <p:spPr>
          <a:xfrm>
            <a:off x="718401" y="2414326"/>
            <a:ext cx="6064250" cy="2306637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Plan to do the demonstration in the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Take the variety of soil samples and do testing </a:t>
            </a:r>
          </a:p>
        </p:txBody>
      </p:sp>
    </p:spTree>
    <p:extLst>
      <p:ext uri="{BB962C8B-B14F-4D97-AF65-F5344CB8AC3E}">
        <p14:creationId xmlns:p14="http://schemas.microsoft.com/office/powerpoint/2010/main" val="28230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AF7D6FD-26D3-2C30-914C-52B3EFBE6F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56" r="555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AA9576-C9E2-7F20-B2CF-43479FF8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6E90B-5B09-0555-EF11-74D27DE7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AEF9944-A4F6-4C59-AEBD-678D6480B8EA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0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4664F-D996-450A-B049-CB96E80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30" y="1205889"/>
            <a:ext cx="7134415" cy="760854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630" y="2318117"/>
            <a:ext cx="5485331" cy="3560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of the farmers use unorganized knowledge, experience, and guess to apply fertilizers and water to agricultural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Causes excessive resource usage. </a:t>
            </a:r>
            <a:endParaRPr lang="en-US" dirty="0"/>
          </a:p>
        </p:txBody>
      </p:sp>
      <p:pic>
        <p:nvPicPr>
          <p:cNvPr id="16" name="Picture Placeholder 15" descr="Person working in rice fields">
            <a:extLst>
              <a:ext uri="{FF2B5EF4-FFF2-40B4-BE49-F238E27FC236}">
                <a16:creationId xmlns:a16="http://schemas.microsoft.com/office/drawing/2014/main" id="{3CB8AD46-F0A9-4BC7-9654-CFD400CE1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675" b="4675"/>
          <a:stretch/>
        </p:blipFill>
        <p:spPr>
          <a:xfrm>
            <a:off x="6381961" y="3374037"/>
            <a:ext cx="5810040" cy="3483963"/>
          </a:xfrm>
        </p:spPr>
      </p:pic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571" r="34715"/>
          <a:stretch/>
        </p:blipFill>
        <p:spPr>
          <a:xfrm>
            <a:off x="4294209" y="0"/>
            <a:ext cx="789779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719" y="393539"/>
            <a:ext cx="5274860" cy="1574157"/>
          </a:xfrm>
        </p:spPr>
        <p:txBody>
          <a:bodyPr anchor="b">
            <a:noAutofit/>
          </a:bodyPr>
          <a:lstStyle/>
          <a:p>
            <a:r>
              <a:rPr lang="en-GB" sz="4000" dirty="0"/>
              <a:t>What will we measure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719" y="2245489"/>
            <a:ext cx="6483792" cy="3860157"/>
          </a:xfrm>
        </p:spPr>
        <p:txBody>
          <a:bodyPr anchor="t">
            <a:normAutofit fontScale="92500" lnSpcReduction="20000"/>
          </a:bodyPr>
          <a:lstStyle/>
          <a:p>
            <a:r>
              <a:rPr lang="en-GB" dirty="0"/>
              <a:t>Things to measure regularly to get to know required water and nutrition level</a:t>
            </a:r>
          </a:p>
          <a:p>
            <a:endParaRPr lang="en-GB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Temperature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Humidity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Soil Moisture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Electric conductivity of soil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Rainfall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NPK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hand holding a phone&#10;&#10;Description automatically generated with low confidence">
            <a:extLst>
              <a:ext uri="{FF2B5EF4-FFF2-40B4-BE49-F238E27FC236}">
                <a16:creationId xmlns:a16="http://schemas.microsoft.com/office/drawing/2014/main" id="{3F365DB4-419F-6F08-96D8-D6D0811E81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6050" r="28986"/>
          <a:stretch/>
        </p:blipFill>
        <p:spPr>
          <a:xfrm>
            <a:off x="4979586" y="0"/>
            <a:ext cx="7212414" cy="6858000"/>
          </a:xfr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4BDB565B-4647-B58F-7D7E-EBC1C43D3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769" y="2060090"/>
            <a:ext cx="6013450" cy="22341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Android app to visualize sensor data and control the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Store in an embedded database on Android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Fetch to a cloud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01B0B-CDB8-D9EB-915F-0809D4F55A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17300" y="6172200"/>
            <a:ext cx="774700" cy="457200"/>
          </a:xfrm>
        </p:spPr>
        <p:txBody>
          <a:bodyPr/>
          <a:lstStyle/>
          <a:p>
            <a:pPr algn="ctr"/>
            <a:fld id="{FAEF9944-A4F6-4C59-AEBD-678D6480B8EA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16" name="AutoShape 2" descr="How much it will cost to develop an IoT based proof of concept for Smart  Farming System">
            <a:extLst>
              <a:ext uri="{FF2B5EF4-FFF2-40B4-BE49-F238E27FC236}">
                <a16:creationId xmlns:a16="http://schemas.microsoft.com/office/drawing/2014/main" id="{A0DFF184-0F37-2E2D-6C09-1AB42A02F644}"/>
              </a:ext>
            </a:extLst>
          </p:cNvPr>
          <p:cNvSpPr>
            <a:spLocks noGrp="1" noChangeAspect="1" noChangeArrowheads="1"/>
          </p:cNvSpPr>
          <p:nvPr>
            <p:ph type="ctrTitle"/>
          </p:nvPr>
        </p:nvSpPr>
        <p:spPr bwMode="auto">
          <a:xfrm>
            <a:off x="823769" y="868838"/>
            <a:ext cx="5692777" cy="10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sz="4000" dirty="0"/>
              <a:t>Visualization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06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F6995-62CA-42CD-14D3-F13F4A6A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dirty="0"/>
              <a:t>Plant Leaf Disease Detection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B8FC0-CE6A-0885-5EC0-248998DCD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25295"/>
            <a:ext cx="5181599" cy="346751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indent="-285750">
              <a:buFont typeface="Corbel" panose="020B0503020204020204" pitchFamily="34" charset="0"/>
              <a:buChar char="•"/>
            </a:pPr>
            <a:r>
              <a:rPr lang="en-US" spc="150" dirty="0"/>
              <a:t>An image processing method to find the name of the disease.  </a:t>
            </a:r>
          </a:p>
          <a:p>
            <a:pPr indent="-285750">
              <a:buFont typeface="Corbel" panose="020B0503020204020204" pitchFamily="34" charset="0"/>
              <a:buChar char="•"/>
            </a:pPr>
            <a:r>
              <a:rPr lang="en-US" spc="150" dirty="0"/>
              <a:t>Take the photo of the effected place by the connected phone and send to device to process </a:t>
            </a: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8A5F5-63A1-1827-6D63-492FCDD62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5068" r="15068"/>
          <a:stretch/>
        </p:blipFill>
        <p:spPr bwMode="auto">
          <a:xfrm>
            <a:off x="6815936" y="159023"/>
            <a:ext cx="5183710" cy="5033331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4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19EF89-A036-AFD6-7421-0E2474858FB6}"/>
              </a:ext>
            </a:extLst>
          </p:cNvPr>
          <p:cNvCxnSpPr>
            <a:cxnSpLocks/>
            <a:stCxn id="41" idx="0"/>
            <a:endCxn id="17" idx="2"/>
          </p:cNvCxnSpPr>
          <p:nvPr/>
        </p:nvCxnSpPr>
        <p:spPr>
          <a:xfrm flipH="1" flipV="1">
            <a:off x="9998567" y="3801414"/>
            <a:ext cx="321945" cy="4099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B55DF8-8D29-DAEF-B5BF-0FFD3FD35EDB}"/>
              </a:ext>
            </a:extLst>
          </p:cNvPr>
          <p:cNvSpPr/>
          <p:nvPr/>
        </p:nvSpPr>
        <p:spPr>
          <a:xfrm>
            <a:off x="8278913" y="2906457"/>
            <a:ext cx="1193156" cy="999763"/>
          </a:xfrm>
          <a:prstGeom prst="roundRect">
            <a:avLst>
              <a:gd name="adj" fmla="val 2851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0D33A1-B348-F216-9022-1EC3D6F53ADA}"/>
              </a:ext>
            </a:extLst>
          </p:cNvPr>
          <p:cNvSpPr/>
          <p:nvPr/>
        </p:nvSpPr>
        <p:spPr>
          <a:xfrm>
            <a:off x="7849875" y="2368072"/>
            <a:ext cx="460094" cy="4600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12C962-7C99-85CE-7A09-0D97E73943CE}"/>
              </a:ext>
            </a:extLst>
          </p:cNvPr>
          <p:cNvSpPr/>
          <p:nvPr/>
        </p:nvSpPr>
        <p:spPr>
          <a:xfrm>
            <a:off x="7519816" y="3234636"/>
            <a:ext cx="460094" cy="4600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DA5E65-2D6D-21A7-ED6F-7FDA17263FC3}"/>
              </a:ext>
            </a:extLst>
          </p:cNvPr>
          <p:cNvSpPr/>
          <p:nvPr/>
        </p:nvSpPr>
        <p:spPr>
          <a:xfrm>
            <a:off x="7911557" y="4084672"/>
            <a:ext cx="460094" cy="4600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0EA7F059-FDC5-93F8-9CEB-2EA3F4E3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490" y="3011261"/>
            <a:ext cx="790153" cy="79015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AB2861-997E-3441-8923-73D89E69EDE7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8242590" y="2760787"/>
            <a:ext cx="393399" cy="47384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06763C-033C-F8BA-F484-17A17345EF33}"/>
              </a:ext>
            </a:extLst>
          </p:cNvPr>
          <p:cNvCxnSpPr>
            <a:cxnSpLocks/>
          </p:cNvCxnSpPr>
          <p:nvPr/>
        </p:nvCxnSpPr>
        <p:spPr>
          <a:xfrm>
            <a:off x="7680907" y="3399460"/>
            <a:ext cx="703283" cy="687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E537AA-B455-B9B9-C824-5E66134499F2}"/>
              </a:ext>
            </a:extLst>
          </p:cNvPr>
          <p:cNvCxnSpPr>
            <a:cxnSpLocks/>
          </p:cNvCxnSpPr>
          <p:nvPr/>
        </p:nvCxnSpPr>
        <p:spPr>
          <a:xfrm flipV="1">
            <a:off x="8247857" y="3429000"/>
            <a:ext cx="816637" cy="88571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A458AE-56F2-22F8-5E5F-62F480437E4F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8242590" y="2060060"/>
            <a:ext cx="599914" cy="3753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31D98-2D51-4EAA-59B9-B423483EF2D3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7912531" y="2067566"/>
            <a:ext cx="929973" cy="12344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A37EB2-984C-3DBA-C3B4-F9DA120BE8CC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8304272" y="2075115"/>
            <a:ext cx="532194" cy="20769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4B8514D-50CE-F6A9-D4B2-76C0EE0A182C}"/>
              </a:ext>
            </a:extLst>
          </p:cNvPr>
          <p:cNvSpPr txBox="1"/>
          <p:nvPr/>
        </p:nvSpPr>
        <p:spPr>
          <a:xfrm>
            <a:off x="8384661" y="177794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Sensors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D312E3-4865-8A0E-653E-308D464B1329}"/>
              </a:ext>
            </a:extLst>
          </p:cNvPr>
          <p:cNvSpPr txBox="1"/>
          <p:nvPr/>
        </p:nvSpPr>
        <p:spPr>
          <a:xfrm>
            <a:off x="9519203" y="4211331"/>
            <a:ext cx="1602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Rechargeable </a:t>
            </a:r>
          </a:p>
          <a:p>
            <a:pPr algn="ctr"/>
            <a:r>
              <a:rPr lang="en-GB" sz="1600" dirty="0"/>
              <a:t>battery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15BBBC-9421-22B2-6EBD-76F700710686}"/>
              </a:ext>
            </a:extLst>
          </p:cNvPr>
          <p:cNvCxnSpPr>
            <a:cxnSpLocks/>
          </p:cNvCxnSpPr>
          <p:nvPr/>
        </p:nvCxnSpPr>
        <p:spPr>
          <a:xfrm flipV="1">
            <a:off x="8707951" y="3906220"/>
            <a:ext cx="379891" cy="15777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9DD0D2-809C-C011-A37E-489467C3CEE5}"/>
              </a:ext>
            </a:extLst>
          </p:cNvPr>
          <p:cNvSpPr txBox="1"/>
          <p:nvPr/>
        </p:nvSpPr>
        <p:spPr>
          <a:xfrm>
            <a:off x="8198462" y="548394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Device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F654C80-509D-F3DC-1D7A-2AA85D76DA7E}"/>
              </a:ext>
            </a:extLst>
          </p:cNvPr>
          <p:cNvSpPr txBox="1">
            <a:spLocks/>
          </p:cNvSpPr>
          <p:nvPr/>
        </p:nvSpPr>
        <p:spPr>
          <a:xfrm>
            <a:off x="821140" y="895637"/>
            <a:ext cx="5274860" cy="6804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Features</a:t>
            </a:r>
            <a:endParaRPr lang="en-US" sz="4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21E42EE-1D20-AADD-5350-0117B4B21FA4}"/>
              </a:ext>
            </a:extLst>
          </p:cNvPr>
          <p:cNvCxnSpPr>
            <a:cxnSpLocks/>
          </p:cNvCxnSpPr>
          <p:nvPr/>
        </p:nvCxnSpPr>
        <p:spPr>
          <a:xfrm>
            <a:off x="9104593" y="3424343"/>
            <a:ext cx="703283" cy="687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Subtitle 2">
            <a:extLst>
              <a:ext uri="{FF2B5EF4-FFF2-40B4-BE49-F238E27FC236}">
                <a16:creationId xmlns:a16="http://schemas.microsoft.com/office/drawing/2014/main" id="{CB60BF23-0899-7A72-E761-B0916313072C}"/>
              </a:ext>
            </a:extLst>
          </p:cNvPr>
          <p:cNvSpPr txBox="1">
            <a:spLocks/>
          </p:cNvSpPr>
          <p:nvPr/>
        </p:nvSpPr>
        <p:spPr>
          <a:xfrm>
            <a:off x="853343" y="1764651"/>
            <a:ext cx="6483792" cy="386015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Easy to carry and 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be rechargeable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be easy to add more features in future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4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340E6D2-5814-4CD5-B1E5-425DA2E5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Graphic 12" descr="Smart Phone with solid fill">
            <a:extLst>
              <a:ext uri="{FF2B5EF4-FFF2-40B4-BE49-F238E27FC236}">
                <a16:creationId xmlns:a16="http://schemas.microsoft.com/office/drawing/2014/main" id="{0A2E91AB-499C-5F9B-04F2-56C6D994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1897" y="3056484"/>
            <a:ext cx="2040038" cy="2040038"/>
          </a:xfrm>
          <a:prstGeom prst="rect">
            <a:avLst/>
          </a:prstGeom>
        </p:spPr>
      </p:pic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FED00909-14E7-9444-B912-EE3AA73C0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8556" y="3373823"/>
            <a:ext cx="1379317" cy="137931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46B40C-0AA4-E86C-9898-8F031E59603B}"/>
              </a:ext>
            </a:extLst>
          </p:cNvPr>
          <p:cNvCxnSpPr>
            <a:cxnSpLocks/>
          </p:cNvCxnSpPr>
          <p:nvPr/>
        </p:nvCxnSpPr>
        <p:spPr>
          <a:xfrm>
            <a:off x="6749010" y="4050460"/>
            <a:ext cx="1421758" cy="1302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Shape&#10;&#10;Description automatically generated">
            <a:extLst>
              <a:ext uri="{FF2B5EF4-FFF2-40B4-BE49-F238E27FC236}">
                <a16:creationId xmlns:a16="http://schemas.microsoft.com/office/drawing/2014/main" id="{3A71E528-BFD2-3369-A7E7-41C45F9FE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085" y="3594703"/>
            <a:ext cx="314221" cy="34215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66A2A5-9C00-A146-8C5C-E76839888E3D}"/>
              </a:ext>
            </a:extLst>
          </p:cNvPr>
          <p:cNvSpPr txBox="1"/>
          <p:nvPr/>
        </p:nvSpPr>
        <p:spPr>
          <a:xfrm>
            <a:off x="2163200" y="4598367"/>
            <a:ext cx="1725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Portable IoT Device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A0413F-DF65-535F-96AA-B68D8AD280D7}"/>
              </a:ext>
            </a:extLst>
          </p:cNvPr>
          <p:cNvSpPr txBox="1"/>
          <p:nvPr/>
        </p:nvSpPr>
        <p:spPr>
          <a:xfrm>
            <a:off x="5148810" y="5142100"/>
            <a:ext cx="1725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Android App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E3D9FA-0F33-C6BA-A3FE-BDA40DCC5ABF}"/>
              </a:ext>
            </a:extLst>
          </p:cNvPr>
          <p:cNvSpPr txBox="1"/>
          <p:nvPr/>
        </p:nvSpPr>
        <p:spPr>
          <a:xfrm>
            <a:off x="8134420" y="4492496"/>
            <a:ext cx="200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Cloud Database</a:t>
            </a:r>
          </a:p>
        </p:txBody>
      </p:sp>
      <p:pic>
        <p:nvPicPr>
          <p:cNvPr id="52" name="Graphic 51" descr="Wi-Fi with solid fill">
            <a:extLst>
              <a:ext uri="{FF2B5EF4-FFF2-40B4-BE49-F238E27FC236}">
                <a16:creationId xmlns:a16="http://schemas.microsoft.com/office/drawing/2014/main" id="{6B2418CB-2DC1-67A1-C319-C042339F2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5464" y="3481610"/>
            <a:ext cx="568850" cy="568850"/>
          </a:xfrm>
          <a:prstGeom prst="rect">
            <a:avLst/>
          </a:prstGeom>
        </p:spPr>
      </p:pic>
      <p:pic>
        <p:nvPicPr>
          <p:cNvPr id="54" name="Graphic 53" descr="Database with solid fill">
            <a:extLst>
              <a:ext uri="{FF2B5EF4-FFF2-40B4-BE49-F238E27FC236}">
                <a16:creationId xmlns:a16="http://schemas.microsoft.com/office/drawing/2014/main" id="{2901B5C3-FD7A-2137-2D00-EF3705E856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5326" y="1733132"/>
            <a:ext cx="675256" cy="6752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68A31F2-9135-E950-01C8-4E8FD38F185B}"/>
              </a:ext>
            </a:extLst>
          </p:cNvPr>
          <p:cNvSpPr txBox="1"/>
          <p:nvPr/>
        </p:nvSpPr>
        <p:spPr>
          <a:xfrm>
            <a:off x="6224835" y="1902945"/>
            <a:ext cx="2385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Embedded Database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12EE9E-D25E-0E64-BA3F-9EE564CBA07B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038091" y="2434431"/>
            <a:ext cx="3825" cy="6220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ndroid [ Download - Logo - icon ] png svg logo download">
            <a:extLst>
              <a:ext uri="{FF2B5EF4-FFF2-40B4-BE49-F238E27FC236}">
                <a16:creationId xmlns:a16="http://schemas.microsoft.com/office/drawing/2014/main" id="{7FF4F9A4-BBD9-0664-5489-6FF233F20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723" y="3845425"/>
            <a:ext cx="436112" cy="43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052" descr="Shape&#10;&#10;Description automatically generated">
            <a:extLst>
              <a:ext uri="{FF2B5EF4-FFF2-40B4-BE49-F238E27FC236}">
                <a16:creationId xmlns:a16="http://schemas.microsoft.com/office/drawing/2014/main" id="{2A2AD04A-3DD9-AA0C-4D13-D17A4842F15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167" r="23055"/>
          <a:stretch/>
        </p:blipFill>
        <p:spPr>
          <a:xfrm>
            <a:off x="2527154" y="3381215"/>
            <a:ext cx="1027415" cy="1111281"/>
          </a:xfrm>
          <a:prstGeom prst="rect">
            <a:avLst/>
          </a:prstGeom>
        </p:spPr>
      </p:pic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E2EA71F5-062B-7200-08AB-3863C59CE0CE}"/>
              </a:ext>
            </a:extLst>
          </p:cNvPr>
          <p:cNvCxnSpPr>
            <a:cxnSpLocks/>
          </p:cNvCxnSpPr>
          <p:nvPr/>
        </p:nvCxnSpPr>
        <p:spPr>
          <a:xfrm>
            <a:off x="3754604" y="4063481"/>
            <a:ext cx="1421758" cy="1302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4">
            <a:extLst>
              <a:ext uri="{FF2B5EF4-FFF2-40B4-BE49-F238E27FC236}">
                <a16:creationId xmlns:a16="http://schemas.microsoft.com/office/drawing/2014/main" id="{BB1BE689-3962-0BBB-BC38-4F15842E292A}"/>
              </a:ext>
            </a:extLst>
          </p:cNvPr>
          <p:cNvSpPr txBox="1">
            <a:spLocks/>
          </p:cNvSpPr>
          <p:nvPr/>
        </p:nvSpPr>
        <p:spPr>
          <a:xfrm>
            <a:off x="1211445" y="826407"/>
            <a:ext cx="8770938" cy="622300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52500" lnSpcReduction="2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Connection Diagram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58A78D-409D-EA03-9DBE-1CE8B7A38E80}"/>
              </a:ext>
            </a:extLst>
          </p:cNvPr>
          <p:cNvSpPr txBox="1"/>
          <p:nvPr/>
        </p:nvSpPr>
        <p:spPr>
          <a:xfrm>
            <a:off x="4126208" y="4138910"/>
            <a:ext cx="56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{ }</a:t>
            </a:r>
          </a:p>
        </p:txBody>
      </p:sp>
    </p:spTree>
    <p:extLst>
      <p:ext uri="{BB962C8B-B14F-4D97-AF65-F5344CB8AC3E}">
        <p14:creationId xmlns:p14="http://schemas.microsoft.com/office/powerpoint/2010/main" val="29054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340E6D2-5814-4CD5-B1E5-425DA2E5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14">
            <a:extLst>
              <a:ext uri="{FF2B5EF4-FFF2-40B4-BE49-F238E27FC236}">
                <a16:creationId xmlns:a16="http://schemas.microsoft.com/office/drawing/2014/main" id="{BB1BE689-3962-0BBB-BC38-4F15842E292A}"/>
              </a:ext>
            </a:extLst>
          </p:cNvPr>
          <p:cNvSpPr txBox="1">
            <a:spLocks/>
          </p:cNvSpPr>
          <p:nvPr/>
        </p:nvSpPr>
        <p:spPr>
          <a:xfrm>
            <a:off x="1211445" y="826407"/>
            <a:ext cx="8770938" cy="622300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52500" lnSpcReduction="2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Prototype of the device</a:t>
            </a:r>
            <a:endParaRPr lang="en-US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561BC0-5A30-9E7B-C9E1-747B2E0B6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45" b="13644"/>
          <a:stretch/>
        </p:blipFill>
        <p:spPr>
          <a:xfrm>
            <a:off x="3438884" y="2676525"/>
            <a:ext cx="5314232" cy="23526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2AD20A-948F-CCC7-C03A-FD2B017BC6BE}"/>
              </a:ext>
            </a:extLst>
          </p:cNvPr>
          <p:cNvCxnSpPr>
            <a:cxnSpLocks/>
          </p:cNvCxnSpPr>
          <p:nvPr/>
        </p:nvCxnSpPr>
        <p:spPr>
          <a:xfrm flipV="1">
            <a:off x="2895600" y="4743450"/>
            <a:ext cx="1123950" cy="571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62963-FCC4-0426-13E4-812B61F13748}"/>
              </a:ext>
            </a:extLst>
          </p:cNvPr>
          <p:cNvSpPr txBox="1"/>
          <p:nvPr/>
        </p:nvSpPr>
        <p:spPr>
          <a:xfrm flipH="1">
            <a:off x="2171700" y="531495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Soil sensors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09916-C303-143B-986C-BC04D0EA6BF6}"/>
              </a:ext>
            </a:extLst>
          </p:cNvPr>
          <p:cNvCxnSpPr>
            <a:cxnSpLocks/>
          </p:cNvCxnSpPr>
          <p:nvPr/>
        </p:nvCxnSpPr>
        <p:spPr>
          <a:xfrm flipV="1">
            <a:off x="5982059" y="4033450"/>
            <a:ext cx="0" cy="848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4B7027-EDBA-AFC8-0C7B-C44CD9ADA339}"/>
              </a:ext>
            </a:extLst>
          </p:cNvPr>
          <p:cNvSpPr txBox="1"/>
          <p:nvPr/>
        </p:nvSpPr>
        <p:spPr>
          <a:xfrm flipH="1">
            <a:off x="8883970" y="3594525"/>
            <a:ext cx="1828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Android App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D686C5-A54A-FAC9-E1F7-C02A963F01CD}"/>
              </a:ext>
            </a:extLst>
          </p:cNvPr>
          <p:cNvCxnSpPr>
            <a:cxnSpLocks/>
          </p:cNvCxnSpPr>
          <p:nvPr/>
        </p:nvCxnSpPr>
        <p:spPr>
          <a:xfrm flipH="1">
            <a:off x="8338599" y="3733025"/>
            <a:ext cx="8290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298634-FEC9-4F67-AF04-EDCF4B290DD6}"/>
              </a:ext>
            </a:extLst>
          </p:cNvPr>
          <p:cNvSpPr txBox="1"/>
          <p:nvPr/>
        </p:nvSpPr>
        <p:spPr>
          <a:xfrm flipH="1">
            <a:off x="5072063" y="5029200"/>
            <a:ext cx="1828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Device with a rechargeable power bank</a:t>
            </a:r>
          </a:p>
        </p:txBody>
      </p:sp>
      <p:pic>
        <p:nvPicPr>
          <p:cNvPr id="19" name="Graphic 18" descr="Battery charging with solid fill">
            <a:extLst>
              <a:ext uri="{FF2B5EF4-FFF2-40B4-BE49-F238E27FC236}">
                <a16:creationId xmlns:a16="http://schemas.microsoft.com/office/drawing/2014/main" id="{0B1386BA-EE83-1C1F-A40E-ACE2A3633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2675" y="3622981"/>
            <a:ext cx="318701" cy="318701"/>
          </a:xfrm>
          <a:prstGeom prst="rect">
            <a:avLst/>
          </a:prstGeom>
        </p:spPr>
      </p:pic>
      <p:pic>
        <p:nvPicPr>
          <p:cNvPr id="21" name="Graphic 20" descr="Solar Panels with solid fill">
            <a:extLst>
              <a:ext uri="{FF2B5EF4-FFF2-40B4-BE49-F238E27FC236}">
                <a16:creationId xmlns:a16="http://schemas.microsoft.com/office/drawing/2014/main" id="{C94E2CC5-7863-8197-A510-CF350F39D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5089" y="1535341"/>
            <a:ext cx="838200" cy="8382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2C27E7C-D82E-20AD-7424-6E02F819E8E9}"/>
              </a:ext>
            </a:extLst>
          </p:cNvPr>
          <p:cNvCxnSpPr/>
          <p:nvPr/>
        </p:nvCxnSpPr>
        <p:spPr>
          <a:xfrm>
            <a:off x="6610350" y="3782331"/>
            <a:ext cx="2901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DE01D1-1F74-848C-2347-0630099D0DD7}"/>
              </a:ext>
            </a:extLst>
          </p:cNvPr>
          <p:cNvCxnSpPr>
            <a:cxnSpLocks/>
          </p:cNvCxnSpPr>
          <p:nvPr/>
        </p:nvCxnSpPr>
        <p:spPr>
          <a:xfrm flipV="1">
            <a:off x="6910028" y="2381249"/>
            <a:ext cx="0" cy="14106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482EBB-E20F-B6D9-B824-4707C98E673B}"/>
              </a:ext>
            </a:extLst>
          </p:cNvPr>
          <p:cNvSpPr txBox="1"/>
          <p:nvPr/>
        </p:nvSpPr>
        <p:spPr>
          <a:xfrm flipH="1">
            <a:off x="7969750" y="1815940"/>
            <a:ext cx="1828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solar panel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3CEA4D-EEFA-A472-062A-5C49BF31D6CA}"/>
              </a:ext>
            </a:extLst>
          </p:cNvPr>
          <p:cNvCxnSpPr>
            <a:cxnSpLocks/>
          </p:cNvCxnSpPr>
          <p:nvPr/>
        </p:nvCxnSpPr>
        <p:spPr>
          <a:xfrm flipH="1">
            <a:off x="7428782" y="1954440"/>
            <a:ext cx="8290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7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C6BC281-8A91-43D4-BB5F-90DD203B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0228" y="1050041"/>
            <a:ext cx="8770938" cy="6223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Sub</a:t>
            </a:r>
            <a:r>
              <a:rPr lang="en-US" dirty="0"/>
              <a:t> </a:t>
            </a:r>
            <a:r>
              <a:rPr lang="en-US" sz="4400" dirty="0"/>
              <a:t>Problems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88ED13-EE1F-45B5-8412-D43AE2D275D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10228" y="1929134"/>
            <a:ext cx="6064250" cy="230663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Internet Connection need to be strong.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power backup for the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Accuracy of the sensors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the rainfall, we fetch data from an API which may not be accurate.</a:t>
            </a:r>
            <a:endParaRPr lang="en-US" dirty="0"/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D8AF5F37-7B53-BF07-DE4C-382A3B85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196" y="3541853"/>
            <a:ext cx="1609652" cy="1447771"/>
          </a:xfrm>
          <a:prstGeom prst="rect">
            <a:avLst/>
          </a:prstGeom>
        </p:spPr>
      </p:pic>
      <p:pic>
        <p:nvPicPr>
          <p:cNvPr id="24" name="Picture 23" descr="A picture containing text, sign, gauge, vector graphics&#10;&#10;Description automatically generated">
            <a:extLst>
              <a:ext uri="{FF2B5EF4-FFF2-40B4-BE49-F238E27FC236}">
                <a16:creationId xmlns:a16="http://schemas.microsoft.com/office/drawing/2014/main" id="{D5BB9849-ADA6-80EC-CE12-44BFD492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478" y="1725619"/>
            <a:ext cx="1816234" cy="18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9360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E13122-F311-42FD-A551-F80E95967A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BD88FD9-F816-4DDA-AB4F-EFDCB988D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TotalTime>1180</TotalTime>
  <Words>465</Words>
  <Application>Microsoft Office PowerPoint</Application>
  <PresentationFormat>Widescreen</PresentationFormat>
  <Paragraphs>77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Meiryo</vt:lpstr>
      <vt:lpstr>Arial</vt:lpstr>
      <vt:lpstr>Calibri</vt:lpstr>
      <vt:lpstr>Corbel</vt:lpstr>
      <vt:lpstr>SketchLinesVTI</vt:lpstr>
      <vt:lpstr>PowerPoint Presentation</vt:lpstr>
      <vt:lpstr>Introduction</vt:lpstr>
      <vt:lpstr>What will we measure</vt:lpstr>
      <vt:lpstr>Visualization</vt:lpstr>
      <vt:lpstr>Plant Leaf Disease Detection </vt:lpstr>
      <vt:lpstr>PowerPoint Presentation</vt:lpstr>
      <vt:lpstr>PowerPoint Presentation</vt:lpstr>
      <vt:lpstr>PowerPoint Presentation</vt:lpstr>
      <vt:lpstr>Sub Problems</vt:lpstr>
      <vt:lpstr>Research</vt:lpstr>
      <vt:lpstr>Researches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Shanaaz Ahamed</dc:creator>
  <cp:lastModifiedBy>Shanaaz Ahamed</cp:lastModifiedBy>
  <cp:revision>11</cp:revision>
  <dcterms:created xsi:type="dcterms:W3CDTF">2022-08-11T14:25:11Z</dcterms:created>
  <dcterms:modified xsi:type="dcterms:W3CDTF">2022-09-10T02:08:50Z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